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71" r:id="rId5"/>
    <p:sldId id="274" r:id="rId6"/>
    <p:sldId id="273" r:id="rId7"/>
    <p:sldId id="284" r:id="rId8"/>
    <p:sldId id="275" r:id="rId9"/>
    <p:sldId id="264" r:id="rId10"/>
    <p:sldId id="272" r:id="rId11"/>
    <p:sldId id="277" r:id="rId12"/>
    <p:sldId id="278" r:id="rId13"/>
    <p:sldId id="280" r:id="rId14"/>
    <p:sldId id="279" r:id="rId15"/>
    <p:sldId id="281" r:id="rId16"/>
    <p:sldId id="282" r:id="rId17"/>
    <p:sldId id="287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800080"/>
    <a:srgbClr val="663300"/>
    <a:srgbClr val="FFFF99"/>
    <a:srgbClr val="FFFFCC"/>
    <a:srgbClr val="9900CC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6" autoAdjust="0"/>
    <p:restoredTop sz="94660"/>
  </p:normalViewPr>
  <p:slideViewPr>
    <p:cSldViewPr>
      <p:cViewPr>
        <p:scale>
          <a:sx n="67" d="100"/>
          <a:sy n="67" d="100"/>
        </p:scale>
        <p:origin x="-1368" y="-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501008"/>
            <a:ext cx="7358063" cy="93610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Первоклассная газета</a:t>
            </a:r>
            <a:b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4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797152"/>
            <a:ext cx="4880645" cy="108012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7030A0"/>
                </a:solidFill>
                <a:latin typeface="Comic Sans MS" pitchFamily="66" charset="0"/>
              </a:rPr>
              <a:t>Воспитатель (классный руководитель)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7030A0"/>
                </a:solidFill>
                <a:latin typeface="Comic Sans MS" pitchFamily="66" charset="0"/>
              </a:rPr>
              <a:t>МОУ «Гимназия иностранных языков» г. Ухты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7030A0"/>
                </a:solidFill>
                <a:latin typeface="Comic Sans MS" pitchFamily="66" charset="0"/>
              </a:rPr>
              <a:t>Постельная Янина Евгеньевна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у учащихся осознания своей этнической принадлежности.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 на заботу о здоровье, отказ от вредных привычек.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достойного поведения в обществе.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семейных отношений в процессе чтения, поиска информации детьми совместно с родителями.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42597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634082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480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гражданской идентичности личности в форме осознания «Я» как гражданина России, чувства сопричастности и гордости за свою Родину, народ и историю, осознание ответственности человека за общее благополучие, осознание своей этнической принадлежности.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на здоровый образ жизни.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на понимание причин успеха в учебной деятельности.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этических чувств — стыда, вины, совести как регуляторов морального поведения.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в нравственном содержании и смысле поступков как собственных, так и окружающих людей.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к самооценке на основе критерия успешности учебной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5085184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познавательных УУД: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поиска информации (каждая группа работала  со своей частью информации),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выделение существенной информации в соответствии с  задачей, ее анализ с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выделением ключевых слов.</a:t>
            </a:r>
          </a:p>
          <a:p>
            <a:pPr>
              <a:buNone/>
            </a:pPr>
            <a:r>
              <a:rPr lang="ru-RU" sz="1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регулятивных УУД :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 цели учебной деятельности,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 план выполнения заданий,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следование  при выполнении заданий инструкциям,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корректировка  выполнения задания.</a:t>
            </a:r>
          </a:p>
          <a:p>
            <a:pPr lvl="0">
              <a:buNone/>
            </a:pPr>
            <a:r>
              <a:rPr lang="ru-RU" sz="1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коммуникативных УУД: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цели сотрудничества с учителем;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в паре, группе;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полно и точно выражать свои мысли в соответствии с задачами и условиями коммуникации.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Рубрики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9512" y="2174874"/>
            <a:ext cx="4317876" cy="45664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Краеведение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Современная наука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Страноведение (по России, по миру)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бизнес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Этикет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Экстремальные природные явления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Необычные природные явления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Домашние животные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Социальные роли</a:t>
            </a:r>
            <a:endParaRPr lang="ru-RU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Юный гражданин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Путешественник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Спасатель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Защитник природы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Ученый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Любитель спорта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предприниматель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Знаток хороших манер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Чтение. Работа с информацией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ИКТ- компетентности</a:t>
            </a:r>
            <a:endParaRPr lang="ru-RU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Формы занятий</a:t>
            </a:r>
            <a:endParaRPr lang="ru-RU" sz="32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091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Индивидуальная, коллективная, групповая, работа в парах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Практикум, интеллектуальная игра, ролевая игра, деловая игра, проект др.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Вводные занятия, занятия по углублению знаний, практические занятия, мониторинговые занятия, комбинированные формы занятия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876"/>
            <a:ext cx="8435280" cy="25202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Пособие «Первоклассная газета»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СМЕЛЫЙ раунд конкурса «ЭМУ-Эрудит»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Пособие «Комплексные работы»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1" descr="Описание: \\crm-server\Документы ЦРМ\_стратегические материалы\ЦРМ\Логотипы\ЦР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2160240" cy="181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   П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ервая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       Е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динственная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азвивающая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олшебная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тличная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К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лассная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Л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юбознательная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налитическая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ерьезная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импатичная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астоящая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А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вторитетная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ркая</a:t>
            </a:r>
            <a:endParaRPr lang="ru-RU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1000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976664" cy="3112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gray">
          <a:xfrm>
            <a:off x="1115616" y="5877272"/>
            <a:ext cx="6696744" cy="9807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ea typeface="Verdana"/>
                <a:cs typeface="Verdana"/>
              </a:rPr>
              <a:t>МОУ «Гимназия иностранных языков» г. Ухты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ea typeface="Verdana"/>
              <a:cs typeface="Verdana"/>
            </a:endParaRP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971600" y="2060848"/>
            <a:ext cx="6912768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Verdana"/>
                <a:cs typeface="Verdana"/>
              </a:rPr>
              <a:t>Добро пожаловать</a:t>
            </a:r>
            <a:r>
              <a:rPr lang="en-US" sz="5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Verdana"/>
                <a:cs typeface="Verdana"/>
              </a:rPr>
              <a:t> </a:t>
            </a:r>
            <a:r>
              <a:rPr lang="en-US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6768752" cy="5721499"/>
          </a:xfrm>
        </p:spPr>
        <p:txBody>
          <a:bodyPr/>
          <a:lstStyle/>
          <a:p>
            <a:pPr>
              <a:buNone/>
            </a:pPr>
            <a:r>
              <a:rPr lang="ru-RU" sz="7200" b="1" dirty="0" smtClean="0">
                <a:solidFill>
                  <a:srgbClr val="800080"/>
                </a:solidFill>
                <a:latin typeface="Century Gothic" pitchFamily="34" charset="0"/>
              </a:rPr>
              <a:t>               </a:t>
            </a:r>
            <a:r>
              <a:rPr lang="ru-RU" sz="7200" b="1" dirty="0" smtClean="0">
                <a:solidFill>
                  <a:srgbClr val="800080"/>
                </a:solidFill>
                <a:latin typeface="Comic Sans MS" pitchFamily="66" charset="0"/>
              </a:rPr>
              <a:t>ГБДД                     ГИЯ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800080"/>
                </a:solidFill>
                <a:latin typeface="Comic Sans MS" pitchFamily="66" charset="0"/>
              </a:rPr>
              <a:t>          МГУ                                  СМИ</a:t>
            </a:r>
            <a:endParaRPr lang="ru-RU" sz="7200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Шаги работы</a:t>
            </a:r>
            <a:endParaRPr lang="ru-RU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004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Прочитать задание</a:t>
            </a:r>
          </a:p>
          <a:p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Распределить обязанности</a:t>
            </a:r>
          </a:p>
          <a:p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Прочитать текст</a:t>
            </a:r>
          </a:p>
          <a:p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Выделить незнакомые слова</a:t>
            </a:r>
          </a:p>
          <a:p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Подготовить ответ на задание</a:t>
            </a:r>
          </a:p>
          <a:p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Выступление группы</a:t>
            </a: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 bwMode="auto">
          <a:xfrm>
            <a:off x="4644027" y="1880828"/>
            <a:ext cx="40417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3678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382703"/>
            <a:ext cx="1637853" cy="125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204864"/>
            <a:ext cx="242821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348880"/>
            <a:ext cx="1697732" cy="140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085184"/>
            <a:ext cx="1897223" cy="141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373216"/>
            <a:ext cx="1714053" cy="124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699792" y="4077072"/>
            <a:ext cx="3528392" cy="18001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Электронные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Печатные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СМИ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Отличительные черты СМИ</a:t>
            </a:r>
            <a:endParaRPr lang="ru-RU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780928"/>
            <a:ext cx="8280920" cy="3345235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печатают много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единичные экземпляры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выходит регулярно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много поклонников: зрителей, читателей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читают единицы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844823"/>
          <a:ext cx="8352927" cy="5072929"/>
        </p:xfrm>
        <a:graphic>
          <a:graphicData uri="http://schemas.openxmlformats.org/drawingml/2006/table">
            <a:tbl>
              <a:tblPr/>
              <a:tblGrid>
                <a:gridCol w="1800200"/>
                <a:gridCol w="1734918"/>
                <a:gridCol w="2363422"/>
                <a:gridCol w="2454387"/>
              </a:tblGrid>
              <a:tr h="382028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Занятие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Мы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Итоги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4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интересно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Работал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Да, все работали  дружно, спорили, но не ссорились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Понял материал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17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скучно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Отдыхал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Нет, работал только один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Узнал больше, чем знал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4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безразлично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Помогал другим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Очень трудно было договариваться, не всегда получалось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Не понял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8219256" cy="3993307"/>
          </a:xfrm>
        </p:spPr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Сегодня я узнал…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Я смог…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Меня удивило…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Мне захотелось…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Я могу похвалить себя…</a:t>
            </a: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8691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Стандарты второго поколения требуют от ученика начальной школы осознанного чтения и навыков работы с информацией.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Международные тестирования, например,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PIRLS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отмечают низкий уровень сформированности читательской грамотности.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и учителя обеспокоены тем, что дети стали мало читать.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ятие №4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 №4</Template>
  <TotalTime>666</TotalTime>
  <Words>528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занятие №4</vt:lpstr>
      <vt:lpstr> Первоклассная газета </vt:lpstr>
      <vt:lpstr>Слайд 2</vt:lpstr>
      <vt:lpstr>Слайд 3</vt:lpstr>
      <vt:lpstr>Шаги работы</vt:lpstr>
      <vt:lpstr>Слайд 5</vt:lpstr>
      <vt:lpstr>Отличительные черты СМИ</vt:lpstr>
      <vt:lpstr>Слайд 7</vt:lpstr>
      <vt:lpstr>Слайд 8</vt:lpstr>
      <vt:lpstr>Слайд 9</vt:lpstr>
      <vt:lpstr>Слайд 10</vt:lpstr>
      <vt:lpstr>Личностные результаты </vt:lpstr>
      <vt:lpstr>Слайд 12</vt:lpstr>
      <vt:lpstr>Слайд 13</vt:lpstr>
      <vt:lpstr>Слайд 14</vt:lpstr>
      <vt:lpstr>Формы занятий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Первоклассная газета</dc:title>
  <dc:creator>Август</dc:creator>
  <cp:lastModifiedBy>11111</cp:lastModifiedBy>
  <cp:revision>56</cp:revision>
  <dcterms:created xsi:type="dcterms:W3CDTF">2013-11-06T03:57:57Z</dcterms:created>
  <dcterms:modified xsi:type="dcterms:W3CDTF">2015-11-18T17:20:20Z</dcterms:modified>
</cp:coreProperties>
</file>